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handoutMasterIdLst>
    <p:handoutMasterId r:id="rId16"/>
  </p:handoutMasterIdLst>
  <p:sldIdLst>
    <p:sldId id="265" r:id="rId2"/>
    <p:sldId id="266" r:id="rId3"/>
    <p:sldId id="275" r:id="rId4"/>
    <p:sldId id="274" r:id="rId5"/>
    <p:sldId id="277" r:id="rId6"/>
    <p:sldId id="279" r:id="rId7"/>
    <p:sldId id="276" r:id="rId8"/>
    <p:sldId id="278" r:id="rId9"/>
    <p:sldId id="280" r:id="rId10"/>
    <p:sldId id="281" r:id="rId11"/>
    <p:sldId id="282" r:id="rId12"/>
    <p:sldId id="283" r:id="rId13"/>
    <p:sldId id="284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E6F"/>
    <a:srgbClr val="F3F3F3"/>
    <a:srgbClr val="899097"/>
    <a:srgbClr val="2EB7EB"/>
    <a:srgbClr val="9F1F25"/>
    <a:srgbClr val="019FBC"/>
    <a:srgbClr val="474646"/>
    <a:srgbClr val="F8BA48"/>
    <a:srgbClr val="889097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DCA07F3-A85A-40D6-9243-23C895072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065250-BA32-477A-8161-7858A67E2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597C-73A0-4550-91FC-5E7ADF64C473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5F40D5-A444-46AF-A973-111D135386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75BA2A-5A40-4399-B656-0F023D8D44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6A9B5-35AB-40D8-AA65-6C3AD5F70C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214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 - 标题字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07D393-258E-43A8-ACDF-AC5764EC7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1C7A70-1EC8-493E-9A5F-296FE46A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268758-1A65-4114-AAD6-6FEA6646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7F5F3DF0-6F1F-4C89-B501-CD0E3BF3D9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055" y="295787"/>
            <a:ext cx="1985962" cy="2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45" userDrawn="1">
          <p15:clr>
            <a:srgbClr val="FBAE40"/>
          </p15:clr>
        </p15:guide>
        <p15:guide id="4" orient="horz" pos="13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911474"/>
            <a:ext cx="12191998" cy="1035050"/>
          </a:xfrm>
        </p:spPr>
        <p:txBody>
          <a:bodyPr anchor="ctr"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46251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7D597A-037F-4033-8189-DF4E28B1C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DF5F85D-566D-4EC9-9598-D06223C38F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C0B616-9B2D-4B29-B72B-F606D19E0656}"/>
              </a:ext>
            </a:extLst>
          </p:cNvPr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D5AEA0EF-1D82-4874-A656-D6B86299C6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>
            <a:extLst>
              <a:ext uri="{FF2B5EF4-FFF2-40B4-BE49-F238E27FC236}">
                <a16:creationId xmlns:a16="http://schemas.microsoft.com/office/drawing/2014/main" id="{6E305C8B-71DE-48D1-9047-41C752678A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>
            <a:extLst>
              <a:ext uri="{FF2B5EF4-FFF2-40B4-BE49-F238E27FC236}">
                <a16:creationId xmlns:a16="http://schemas.microsoft.com/office/drawing/2014/main" id="{F6084BB5-00D0-49C7-A0C8-2A2ED166F2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>
            <a:extLst>
              <a:ext uri="{FF2B5EF4-FFF2-40B4-BE49-F238E27FC236}">
                <a16:creationId xmlns:a16="http://schemas.microsoft.com/office/drawing/2014/main" id="{8B822E4B-3800-4392-99BA-8F6DBF7991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>
            <a:extLst>
              <a:ext uri="{FF2B5EF4-FFF2-40B4-BE49-F238E27FC236}">
                <a16:creationId xmlns:a16="http://schemas.microsoft.com/office/drawing/2014/main" id="{25C7B6C4-EB57-4F67-ABD6-B462E9A0A5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>
            <a:extLst>
              <a:ext uri="{FF2B5EF4-FFF2-40B4-BE49-F238E27FC236}">
                <a16:creationId xmlns:a16="http://schemas.microsoft.com/office/drawing/2014/main" id="{D19219B4-7C6D-4D48-93FD-73B0EA93A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>
            <a:extLst>
              <a:ext uri="{FF2B5EF4-FFF2-40B4-BE49-F238E27FC236}">
                <a16:creationId xmlns:a16="http://schemas.microsoft.com/office/drawing/2014/main" id="{57DCB652-F2A8-45C2-91C8-499AE2B579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>
            <a:extLst>
              <a:ext uri="{FF2B5EF4-FFF2-40B4-BE49-F238E27FC236}">
                <a16:creationId xmlns:a16="http://schemas.microsoft.com/office/drawing/2014/main" id="{29856DBB-0ABF-4603-9450-39DFCB0095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>
            <a:extLst>
              <a:ext uri="{FF2B5EF4-FFF2-40B4-BE49-F238E27FC236}">
                <a16:creationId xmlns:a16="http://schemas.microsoft.com/office/drawing/2014/main" id="{803B21CF-D5C0-433E-86BC-AFAA7DCBD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>
            <a:extLst>
              <a:ext uri="{FF2B5EF4-FFF2-40B4-BE49-F238E27FC236}">
                <a16:creationId xmlns:a16="http://schemas.microsoft.com/office/drawing/2014/main" id="{7101A1D0-32FE-4081-B3C2-2AAB57CE53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>
            <a:extLst>
              <a:ext uri="{FF2B5EF4-FFF2-40B4-BE49-F238E27FC236}">
                <a16:creationId xmlns:a16="http://schemas.microsoft.com/office/drawing/2014/main" id="{83D07A13-9B4F-4A82-B30E-F24E08F415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>
            <a:extLst>
              <a:ext uri="{FF2B5EF4-FFF2-40B4-BE49-F238E27FC236}">
                <a16:creationId xmlns:a16="http://schemas.microsoft.com/office/drawing/2014/main" id="{4EB42DC2-4EC7-4C09-BD2F-B4CC5E1EAB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>
            <a:extLst>
              <a:ext uri="{FF2B5EF4-FFF2-40B4-BE49-F238E27FC236}">
                <a16:creationId xmlns:a16="http://schemas.microsoft.com/office/drawing/2014/main" id="{632C2052-9DC6-4235-8904-FC660F7793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>
            <a:extLst>
              <a:ext uri="{FF2B5EF4-FFF2-40B4-BE49-F238E27FC236}">
                <a16:creationId xmlns:a16="http://schemas.microsoft.com/office/drawing/2014/main" id="{EEF76EBF-8EA1-483D-B73A-1D3A6BA110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>
            <a:extLst>
              <a:ext uri="{FF2B5EF4-FFF2-40B4-BE49-F238E27FC236}">
                <a16:creationId xmlns:a16="http://schemas.microsoft.com/office/drawing/2014/main" id="{D7658F1B-60A7-493F-8476-F9E7C08557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>
            <a:extLst>
              <a:ext uri="{FF2B5EF4-FFF2-40B4-BE49-F238E27FC236}">
                <a16:creationId xmlns:a16="http://schemas.microsoft.com/office/drawing/2014/main" id="{7F5691CA-C803-49F3-B496-DD3138E07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>
            <a:extLst>
              <a:ext uri="{FF2B5EF4-FFF2-40B4-BE49-F238E27FC236}">
                <a16:creationId xmlns:a16="http://schemas.microsoft.com/office/drawing/2014/main" id="{346F86DC-75A8-40E5-9943-3A6B9AFEB3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0744C3-E406-467B-BAE1-0661359A9184}"/>
              </a:ext>
            </a:extLst>
          </p:cNvPr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365450E-F3E5-4D94-975D-73B8D0B857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9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A075D9D-DA8F-4A8C-9ADD-F09EE0492D51}"/>
              </a:ext>
            </a:extLst>
          </p:cNvPr>
          <p:cNvSpPr txBox="1"/>
          <p:nvPr userDrawn="1"/>
        </p:nvSpPr>
        <p:spPr>
          <a:xfrm>
            <a:off x="11645628" y="6404383"/>
            <a:ext cx="261823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lang="en-US" altLang="zh-CN" sz="800" smtClean="0">
                <a:solidFill>
                  <a:srgbClr val="006EB3"/>
                </a:solidFill>
              </a:rPr>
              <a:t>‹#›</a:t>
            </a:fld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6EB3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B6F223-8ABD-40DD-92F0-FB842E302F3F}"/>
              </a:ext>
            </a:extLst>
          </p:cNvPr>
          <p:cNvSpPr txBox="1"/>
          <p:nvPr userDrawn="1"/>
        </p:nvSpPr>
        <p:spPr>
          <a:xfrm>
            <a:off x="401060" y="6409855"/>
            <a:ext cx="2358551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©2020 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SmartMore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 Co., Ltd. All rights reserved.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2785189B-42E9-43E8-A5B7-386A2075F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505" y="1275683"/>
            <a:ext cx="11146085" cy="480885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0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1800">
                <a:latin typeface="苹方 常规" panose="020B0300000000000000" pitchFamily="34" charset="-122"/>
                <a:ea typeface="苹方 常规" panose="020B0300000000000000" pitchFamily="34" charset="-122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1800">
                <a:latin typeface="苹方 常规" panose="020B0300000000000000" pitchFamily="34" charset="-122"/>
                <a:ea typeface="苹方 常规" panose="020B0300000000000000" pitchFamily="34" charset="-122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1800">
                <a:latin typeface="苹方 常规" panose="020B0300000000000000" pitchFamily="34" charset="-122"/>
                <a:ea typeface="苹方 常规" panose="020B0300000000000000" pitchFamily="34" charset="-122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1800">
                <a:latin typeface="苹方 常规" panose="020B0300000000000000" pitchFamily="34" charset="-122"/>
                <a:ea typeface="苹方 常规" panose="020B03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11" name="图片 10" descr="7d7e46812f16b0a79955120196f1d00">
            <a:extLst>
              <a:ext uri="{FF2B5EF4-FFF2-40B4-BE49-F238E27FC236}">
                <a16:creationId xmlns:a16="http://schemas.microsoft.com/office/drawing/2014/main" id="{965A555E-24CB-44A5-AC39-54D723A369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9423" y="365982"/>
            <a:ext cx="2003083" cy="24157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C071EC-73EA-42FD-9625-99911617601D}"/>
              </a:ext>
            </a:extLst>
          </p:cNvPr>
          <p:cNvSpPr/>
          <p:nvPr userDrawn="1"/>
        </p:nvSpPr>
        <p:spPr>
          <a:xfrm>
            <a:off x="479505" y="365982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标题文本">
            <a:extLst>
              <a:ext uri="{FF2B5EF4-FFF2-40B4-BE49-F238E27FC236}">
                <a16:creationId xmlns:a16="http://schemas.microsoft.com/office/drawing/2014/main" id="{AA3067DF-3D2D-4ACD-BBF3-F7A0658C601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94864" y="265345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Helvetica Neue Medium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83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2DE89-3A5F-494C-847B-3D4F738C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774707"/>
            <a:ext cx="11468101" cy="443198"/>
          </a:xfrm>
        </p:spPr>
        <p:txBody>
          <a:bodyPr lIns="0" tIns="0" rIns="0" bIns="0">
            <a:sp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1E916-64ED-4F62-BEC0-B0D788772475}"/>
              </a:ext>
            </a:extLst>
          </p:cNvPr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ea typeface="+mn-ea"/>
            </a:endParaRPr>
          </a:p>
        </p:txBody>
      </p:sp>
      <p:pic>
        <p:nvPicPr>
          <p:cNvPr id="7" name="图片 6" descr="7d7e46812f16b0a79955120196f1d00">
            <a:extLst>
              <a:ext uri="{FF2B5EF4-FFF2-40B4-BE49-F238E27FC236}">
                <a16:creationId xmlns:a16="http://schemas.microsoft.com/office/drawing/2014/main" id="{20AFE700-734F-4784-A475-6FA99A0763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9423" y="365982"/>
            <a:ext cx="2003083" cy="2415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D668BF-C5BC-4855-A236-C7EE658E3DE9}"/>
              </a:ext>
            </a:extLst>
          </p:cNvPr>
          <p:cNvSpPr/>
          <p:nvPr userDrawn="1"/>
        </p:nvSpPr>
        <p:spPr>
          <a:xfrm>
            <a:off x="479505" y="365982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标题文本">
            <a:extLst>
              <a:ext uri="{FF2B5EF4-FFF2-40B4-BE49-F238E27FC236}">
                <a16:creationId xmlns:a16="http://schemas.microsoft.com/office/drawing/2014/main" id="{FD42BF51-4C26-42D1-8F88-8176A75B333A}"/>
              </a:ext>
            </a:extLst>
          </p:cNvPr>
          <p:cNvSpPr txBox="1">
            <a:spLocks/>
          </p:cNvSpPr>
          <p:nvPr userDrawn="1"/>
        </p:nvSpPr>
        <p:spPr>
          <a:xfrm>
            <a:off x="594864" y="265345"/>
            <a:ext cx="9058943" cy="41063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Helvetica Neue Medium"/>
              </a:defRPr>
            </a:lvl1pPr>
          </a:lstStyle>
          <a:p>
            <a:r>
              <a:rPr lang="zh-CN" altLang="en-US"/>
              <a:t>标题文本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763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d7e46812f16b0a79955120196f1d00">
            <a:extLst>
              <a:ext uri="{FF2B5EF4-FFF2-40B4-BE49-F238E27FC236}">
                <a16:creationId xmlns:a16="http://schemas.microsoft.com/office/drawing/2014/main" id="{C017A7EB-9F8B-4A6B-BBCF-F6BC7F257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9423" y="365982"/>
            <a:ext cx="2003083" cy="2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35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840787-7A67-4763-A221-71EE75CE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B6C0A38-1477-4A0F-ABC4-F55AD0270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850" y="904875"/>
            <a:ext cx="11572874" cy="56975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65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840787-7A67-4763-A221-71EE75CE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468101" cy="443198"/>
          </a:xfrm>
        </p:spPr>
        <p:txBody>
          <a:bodyPr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0905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6C741B-475B-4CF7-8BEE-0B0E4353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65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F57AB-B37C-484B-B0A0-C269838E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4" y="6236655"/>
            <a:ext cx="2743200" cy="365125"/>
          </a:xfrm>
        </p:spPr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86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1B6E65-6BC9-4F3D-ACA3-8FBB88B40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38C8C7-18E4-42F2-90F6-925FB16F16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40521"/>
            <a:ext cx="1852614" cy="4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3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2511F3-48A6-4CC9-95CE-A73CAA1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79690"/>
            <a:ext cx="11572875" cy="823912"/>
          </a:xfrm>
          <a:prstGeom prst="rect">
            <a:avLst/>
          </a:prstGeom>
        </p:spPr>
        <p:txBody>
          <a:bodyPr anchor="ctr"/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49F791-FA01-4C25-81CE-D81D43671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49" y="1516630"/>
            <a:ext cx="11572875" cy="4704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C7C26-F0BB-40E3-B701-3DEA9148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074F46-546F-472E-9C7E-7D3B6AC5E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2C2E25F-0C54-4521-BC38-44B37FDCC07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8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87" r:id="rId3"/>
    <p:sldLayoutId id="2147483690" r:id="rId4"/>
    <p:sldLayoutId id="2147483691" r:id="rId5"/>
    <p:sldLayoutId id="2147483683" r:id="rId6"/>
    <p:sldLayoutId id="2147483682" r:id="rId7"/>
    <p:sldLayoutId id="2147483688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4000" b="1" kern="1200" dirty="0">
          <a:solidFill>
            <a:srgbClr val="043E6F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rgbClr val="474646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74646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74646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4646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4646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6F598-5130-4FC7-BEE1-1256B83D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48" y="3955965"/>
            <a:ext cx="10515600" cy="775597"/>
          </a:xfrm>
        </p:spPr>
        <p:txBody>
          <a:bodyPr/>
          <a:lstStyle/>
          <a:p>
            <a:r>
              <a:rPr lang="zh-CN" altLang="en-US" dirty="0"/>
              <a:t>思谋科技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9C3CC4-2592-49CB-BD2F-89FB46CBB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spc="0" dirty="0">
                <a:latin typeface="+mj-ea"/>
                <a:ea typeface="+mj-ea"/>
              </a:rPr>
              <a:t>捷普自动贴标机方案  </a:t>
            </a:r>
            <a:r>
              <a:rPr lang="en-US" altLang="zh-CN" b="1" spc="0" dirty="0">
                <a:latin typeface="+mj-ea"/>
                <a:ea typeface="+mj-ea"/>
              </a:rPr>
              <a:t>2021/10/25</a:t>
            </a:r>
            <a:endParaRPr lang="zh-CN" altLang="en-US" b="1" spc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869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86" y="290519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技术优势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84A5C2-C08E-4A57-ADAD-C08EED5A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75" y="1554827"/>
            <a:ext cx="9372131" cy="46640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75B6CF-8C09-4931-9F99-767749C0BDFE}"/>
              </a:ext>
            </a:extLst>
          </p:cNvPr>
          <p:cNvSpPr/>
          <p:nvPr/>
        </p:nvSpPr>
        <p:spPr>
          <a:xfrm>
            <a:off x="1041375" y="1351918"/>
            <a:ext cx="4076402" cy="40581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基于深度学习的</a:t>
            </a:r>
            <a:r>
              <a:rPr kumimoji="1"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AI</a:t>
            </a:r>
            <a:r>
              <a:rPr kumimoji="1"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检测技术</a:t>
            </a:r>
          </a:p>
        </p:txBody>
      </p:sp>
    </p:spTree>
    <p:extLst>
      <p:ext uri="{BB962C8B-B14F-4D97-AF65-F5344CB8AC3E}">
        <p14:creationId xmlns:p14="http://schemas.microsoft.com/office/powerpoint/2010/main" val="350366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39" y="272078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读码效果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BC3720-8A9B-46E6-A01C-0F612C61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08" y="2913186"/>
            <a:ext cx="4033237" cy="23350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EA960D-C4A6-4666-89FB-7467B903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90" y="2913186"/>
            <a:ext cx="3908878" cy="2335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E90393-8E1B-4748-AB37-977A6DEE3D6B}"/>
              </a:ext>
            </a:extLst>
          </p:cNvPr>
          <p:cNvSpPr txBox="1"/>
          <p:nvPr/>
        </p:nvSpPr>
        <p:spPr>
          <a:xfrm>
            <a:off x="940855" y="1784029"/>
            <a:ext cx="976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读取到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9K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码后（若无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9K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码，则启用思谋的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算法读取字符），和捷普的系统通讯，反馈的数据由打印机打印标签，设备自动贴到该产品表面完成收货动作，以下为视觉取像图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11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75" y="290519"/>
            <a:ext cx="11468101" cy="443198"/>
          </a:xfrm>
        </p:spPr>
        <p:txBody>
          <a:bodyPr/>
          <a:lstStyle/>
          <a:p>
            <a:r>
              <a:rPr lang="en-US" altLang="zh-CN" b="1" dirty="0">
                <a:latin typeface="+mj-ea"/>
                <a:ea typeface="+mj-ea"/>
              </a:rPr>
              <a:t>OCR</a:t>
            </a:r>
            <a:r>
              <a:rPr lang="zh-CN" altLang="en-US" b="1" dirty="0">
                <a:latin typeface="+mj-ea"/>
                <a:ea typeface="+mj-ea"/>
              </a:rPr>
              <a:t>识别效果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CB509E-3771-46B3-92B8-845F765475F8}"/>
              </a:ext>
            </a:extLst>
          </p:cNvPr>
          <p:cNvSpPr txBox="1"/>
          <p:nvPr/>
        </p:nvSpPr>
        <p:spPr>
          <a:xfrm>
            <a:off x="650942" y="1554827"/>
            <a:ext cx="10494867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OCR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的读取效果如下，应用的是思谋的</a:t>
            </a: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AI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算法读取字符，为满足一些产品上无条码也能提取</a:t>
            </a: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MPN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码</a:t>
            </a:r>
            <a:endParaRPr lang="en-US" altLang="zh-CN" sz="1600" dirty="0">
              <a:solidFill>
                <a:srgbClr val="002B41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8D1222-139B-414A-B431-BB3EE11F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66" y="2458106"/>
            <a:ext cx="8352853" cy="28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5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0" y="272078"/>
            <a:ext cx="11468101" cy="443198"/>
          </a:xfrm>
        </p:spPr>
        <p:txBody>
          <a:bodyPr/>
          <a:lstStyle/>
          <a:p>
            <a:r>
              <a:rPr lang="en-US" altLang="zh-CN" b="1" dirty="0">
                <a:latin typeface="+mj-ea"/>
                <a:ea typeface="+mj-ea"/>
              </a:rPr>
              <a:t>CT</a:t>
            </a:r>
            <a:r>
              <a:rPr lang="zh-CN" altLang="en-US" b="1" dirty="0">
                <a:latin typeface="+mj-ea"/>
                <a:ea typeface="+mj-ea"/>
              </a:rPr>
              <a:t>分析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A8041EA-774C-4BFB-8235-14E12F8C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47429"/>
              </p:ext>
            </p:extLst>
          </p:nvPr>
        </p:nvGraphicFramePr>
        <p:xfrm>
          <a:off x="2085882" y="1427736"/>
          <a:ext cx="7439859" cy="2975588"/>
        </p:xfrm>
        <a:graphic>
          <a:graphicData uri="http://schemas.openxmlformats.org/drawingml/2006/table">
            <a:tbl>
              <a:tblPr/>
              <a:tblGrid>
                <a:gridCol w="333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4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4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78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593">
                <a:tc>
                  <a:txBody>
                    <a:bodyPr/>
                    <a:lstStyle/>
                    <a:p>
                      <a:pPr algn="l" rtl="0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 algn="l" rtl="0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1.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料盘旋转到上料位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2.料盘上料抓取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17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3.读码确定坐标信息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11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4.贴标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74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5.条码校验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1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6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.料盘下料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pPr algn="l" rtl="0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42EE545-157A-41AC-AE52-3D4123BCF5A3}"/>
              </a:ext>
            </a:extLst>
          </p:cNvPr>
          <p:cNvSpPr txBox="1"/>
          <p:nvPr/>
        </p:nvSpPr>
        <p:spPr>
          <a:xfrm>
            <a:off x="2011664" y="4654145"/>
            <a:ext cx="61029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备注：</a:t>
            </a:r>
          </a:p>
          <a:p>
            <a:pPr algn="l"/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人工放料盘在旋转料桶内不计时。</a:t>
            </a:r>
          </a:p>
          <a:p>
            <a:pPr algn="l"/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2.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约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6S/PSC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料盘上料，读码，贴标，校验，下料，都是同步进行。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3.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满足以上节拍料桶必须保持满料状态。</a:t>
            </a:r>
          </a:p>
        </p:txBody>
      </p:sp>
    </p:spTree>
    <p:extLst>
      <p:ext uri="{BB962C8B-B14F-4D97-AF65-F5344CB8AC3E}">
        <p14:creationId xmlns:p14="http://schemas.microsoft.com/office/powerpoint/2010/main" val="121229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10BBCE0-2AE2-41D7-A5BD-36C0CCB5A696}"/>
              </a:ext>
            </a:extLst>
          </p:cNvPr>
          <p:cNvGrpSpPr/>
          <p:nvPr/>
        </p:nvGrpSpPr>
        <p:grpSpPr>
          <a:xfrm>
            <a:off x="8365968" y="4599185"/>
            <a:ext cx="2154437" cy="940340"/>
            <a:chOff x="7866547" y="4533298"/>
            <a:chExt cx="2154437" cy="94034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72F0715-C5C0-47C5-BB2F-99786F6AD88C}"/>
                </a:ext>
              </a:extLst>
            </p:cNvPr>
            <p:cNvSpPr txBox="1"/>
            <p:nvPr/>
          </p:nvSpPr>
          <p:spPr>
            <a:xfrm>
              <a:off x="7866547" y="4533298"/>
              <a:ext cx="21544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2800" kern="1900" dirty="0">
                  <a:solidFill>
                    <a:srgbClr val="043E6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致力持续</a:t>
              </a:r>
              <a:r>
                <a:rPr lang="zh-CN" altLang="en-US" sz="2800" kern="1900" dirty="0">
                  <a:solidFill>
                    <a:srgbClr val="043E6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创新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9998FD3-CEEB-46E8-A096-4A22EE4ACCE9}"/>
                </a:ext>
              </a:extLst>
            </p:cNvPr>
            <p:cNvSpPr txBox="1"/>
            <p:nvPr/>
          </p:nvSpPr>
          <p:spPr>
            <a:xfrm>
              <a:off x="7866547" y="5042751"/>
              <a:ext cx="215443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zh-CN" altLang="en-US" sz="2800" kern="1900" dirty="0">
                  <a:solidFill>
                    <a:srgbClr val="043E6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创造卓越</a:t>
              </a:r>
              <a:r>
                <a:rPr lang="zh-CN" altLang="en-US" sz="2800" kern="1900" dirty="0">
                  <a:solidFill>
                    <a:srgbClr val="043E6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价值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41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56" y="280400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工位布局</a:t>
            </a:r>
            <a:endParaRPr lang="zh-CN" altLang="en-US" b="1" dirty="0">
              <a:latin typeface="+mj-ea"/>
              <a:ea typeface="+mj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DF7308-C035-445C-9FF0-D9BEB52E5F7A}"/>
              </a:ext>
            </a:extLst>
          </p:cNvPr>
          <p:cNvGrpSpPr/>
          <p:nvPr/>
        </p:nvGrpSpPr>
        <p:grpSpPr>
          <a:xfrm>
            <a:off x="1048102" y="879499"/>
            <a:ext cx="8828913" cy="5244784"/>
            <a:chOff x="1048102" y="879499"/>
            <a:chExt cx="8828913" cy="524478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6E4CD1A-26FA-4FCE-A5AA-F37C62C35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3597" y="2397677"/>
              <a:ext cx="8213418" cy="372660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DEC500-9FA3-4390-A405-1A0FD7DF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369" y="879499"/>
              <a:ext cx="1494405" cy="18085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B6017C-5CCB-426E-9EAC-C04DAEFD6AE6}"/>
                </a:ext>
              </a:extLst>
            </p:cNvPr>
            <p:cNvSpPr txBox="1"/>
            <p:nvPr/>
          </p:nvSpPr>
          <p:spPr>
            <a:xfrm>
              <a:off x="4838330" y="5684861"/>
              <a:ext cx="12073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</a:rPr>
                <a:t>思谋贴标机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94AD829-64BF-43FC-97EE-DFFD393425F0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4678532" y="4800188"/>
              <a:ext cx="763480" cy="884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E534B99-C608-4560-A704-0BF6586DCF30}"/>
                </a:ext>
              </a:extLst>
            </p:cNvPr>
            <p:cNvSpPr txBox="1"/>
            <p:nvPr/>
          </p:nvSpPr>
          <p:spPr>
            <a:xfrm>
              <a:off x="1048102" y="2812460"/>
              <a:ext cx="15787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</a:rPr>
                <a:t>现有两台贴标机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D2FE9F6-A49B-4A31-B040-9B686DDB53CD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1837475" y="3104848"/>
              <a:ext cx="656460" cy="594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88ABE9A-0D8A-4A43-B5CE-B1E6469AB618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1837475" y="3104848"/>
              <a:ext cx="1536040" cy="594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66E7A17-95C0-457F-B09F-C0C9C2988C94}"/>
                </a:ext>
              </a:extLst>
            </p:cNvPr>
            <p:cNvSpPr/>
            <p:nvPr/>
          </p:nvSpPr>
          <p:spPr>
            <a:xfrm>
              <a:off x="5060272" y="2481187"/>
              <a:ext cx="1578745" cy="13849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5C9A998-38FA-4CDF-9766-C5C1CB35341A}"/>
                </a:ext>
              </a:extLst>
            </p:cNvPr>
            <p:cNvCxnSpPr>
              <a:cxnSpLocks/>
              <a:stCxn id="15" idx="0"/>
              <a:endCxn id="6" idx="1"/>
            </p:cNvCxnSpPr>
            <p:nvPr/>
          </p:nvCxnSpPr>
          <p:spPr>
            <a:xfrm flipV="1">
              <a:off x="5849645" y="1783749"/>
              <a:ext cx="981724" cy="69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63D137B-D6B5-4652-B942-0E54F1BC3632}"/>
                </a:ext>
              </a:extLst>
            </p:cNvPr>
            <p:cNvSpPr txBox="1"/>
            <p:nvPr/>
          </p:nvSpPr>
          <p:spPr>
            <a:xfrm>
              <a:off x="6057507" y="5080941"/>
              <a:ext cx="12073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</a:rPr>
                <a:t>回流线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C7C99B2-5774-47C6-9419-986D3602E830}"/>
                </a:ext>
              </a:extLst>
            </p:cNvPr>
            <p:cNvSpPr txBox="1"/>
            <p:nvPr/>
          </p:nvSpPr>
          <p:spPr>
            <a:xfrm>
              <a:off x="4802820" y="2147044"/>
              <a:ext cx="12428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/>
                <a:t>人工上料区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62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86" y="277067"/>
            <a:ext cx="11468101" cy="443198"/>
          </a:xfr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设备外观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16E7C5-FD94-4F8F-AB20-6B7282863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68" y="1753288"/>
            <a:ext cx="5328000" cy="3908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C96A44-0AAC-4393-89BB-0943164F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267" y="1753287"/>
            <a:ext cx="6119999" cy="39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6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52" y="269578"/>
            <a:ext cx="11468101" cy="443198"/>
          </a:xfr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设备总览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D8F269-170C-4399-8139-6B4B31B6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24" y="1740635"/>
            <a:ext cx="5902817" cy="4329828"/>
          </a:xfrm>
          <a:prstGeom prst="rect">
            <a:avLst/>
          </a:prstGeom>
        </p:spPr>
      </p:pic>
      <p:sp>
        <p:nvSpPr>
          <p:cNvPr id="6" name="圆角矩形标注 20">
            <a:extLst>
              <a:ext uri="{FF2B5EF4-FFF2-40B4-BE49-F238E27FC236}">
                <a16:creationId xmlns:a16="http://schemas.microsoft.com/office/drawing/2014/main" id="{F9B147F5-ECF2-495E-BCBA-625B15C9B061}"/>
              </a:ext>
            </a:extLst>
          </p:cNvPr>
          <p:cNvSpPr/>
          <p:nvPr/>
        </p:nvSpPr>
        <p:spPr>
          <a:xfrm>
            <a:off x="1965506" y="2116473"/>
            <a:ext cx="1451727" cy="471073"/>
          </a:xfrm>
          <a:prstGeom prst="wedgeRoundRectCallout">
            <a:avLst>
              <a:gd name="adj1" fmla="val 108460"/>
              <a:gd name="adj2" fmla="val 477314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500" dirty="0">
                <a:latin typeface="等线" panose="02010600030101010101" pitchFamily="2" charset="-122"/>
                <a:ea typeface="等线" panose="02010600030101010101" pitchFamily="2" charset="-122"/>
              </a:rPr>
              <a:t>下料</a:t>
            </a:r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物料框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圆角矩形标注 20">
            <a:extLst>
              <a:ext uri="{FF2B5EF4-FFF2-40B4-BE49-F238E27FC236}">
                <a16:creationId xmlns:a16="http://schemas.microsoft.com/office/drawing/2014/main" id="{4E93C41E-43C0-4941-AD2F-E5FC59A03165}"/>
              </a:ext>
            </a:extLst>
          </p:cNvPr>
          <p:cNvSpPr/>
          <p:nvPr/>
        </p:nvSpPr>
        <p:spPr>
          <a:xfrm>
            <a:off x="2131471" y="4352057"/>
            <a:ext cx="1453207" cy="471924"/>
          </a:xfrm>
          <a:prstGeom prst="wedgeRoundRectCallout">
            <a:avLst>
              <a:gd name="adj1" fmla="val 103407"/>
              <a:gd name="adj2" fmla="val 50893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皮带输送线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圆角矩形标注 20">
            <a:extLst>
              <a:ext uri="{FF2B5EF4-FFF2-40B4-BE49-F238E27FC236}">
                <a16:creationId xmlns:a16="http://schemas.microsoft.com/office/drawing/2014/main" id="{2FC06ACE-97B9-4934-91C0-AC07D6F0E4D9}"/>
              </a:ext>
            </a:extLst>
          </p:cNvPr>
          <p:cNvSpPr/>
          <p:nvPr/>
        </p:nvSpPr>
        <p:spPr>
          <a:xfrm>
            <a:off x="8011458" y="1113728"/>
            <a:ext cx="1468542" cy="519536"/>
          </a:xfrm>
          <a:prstGeom prst="wedgeRoundRectCallout">
            <a:avLst>
              <a:gd name="adj1" fmla="val -144837"/>
              <a:gd name="adj2" fmla="val 427717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显示器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圆角矩形标注 20">
            <a:extLst>
              <a:ext uri="{FF2B5EF4-FFF2-40B4-BE49-F238E27FC236}">
                <a16:creationId xmlns:a16="http://schemas.microsoft.com/office/drawing/2014/main" id="{D4059E1C-840E-4D80-A24D-9D63A7166A80}"/>
              </a:ext>
            </a:extLst>
          </p:cNvPr>
          <p:cNvSpPr/>
          <p:nvPr/>
        </p:nvSpPr>
        <p:spPr>
          <a:xfrm>
            <a:off x="10053322" y="1145322"/>
            <a:ext cx="1576966" cy="519536"/>
          </a:xfrm>
          <a:prstGeom prst="wedgeRoundRectCallout">
            <a:avLst>
              <a:gd name="adj1" fmla="val -226581"/>
              <a:gd name="adj2" fmla="val 434590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触摸屏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圆角矩形标注 20">
            <a:extLst>
              <a:ext uri="{FF2B5EF4-FFF2-40B4-BE49-F238E27FC236}">
                <a16:creationId xmlns:a16="http://schemas.microsoft.com/office/drawing/2014/main" id="{68823A24-A80A-45B7-854F-8999538115A1}"/>
              </a:ext>
            </a:extLst>
          </p:cNvPr>
          <p:cNvSpPr/>
          <p:nvPr/>
        </p:nvSpPr>
        <p:spPr>
          <a:xfrm>
            <a:off x="10214002" y="5106831"/>
            <a:ext cx="1416286" cy="519536"/>
          </a:xfrm>
          <a:prstGeom prst="wedgeRoundRectCallout">
            <a:avLst>
              <a:gd name="adj1" fmla="val -131345"/>
              <a:gd name="adj2" fmla="val -182872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上料托盘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圆角矩形标注 20">
            <a:extLst>
              <a:ext uri="{FF2B5EF4-FFF2-40B4-BE49-F238E27FC236}">
                <a16:creationId xmlns:a16="http://schemas.microsoft.com/office/drawing/2014/main" id="{FFB36345-F2E8-4C9E-B43F-483C3265BDC4}"/>
              </a:ext>
            </a:extLst>
          </p:cNvPr>
          <p:cNvSpPr/>
          <p:nvPr/>
        </p:nvSpPr>
        <p:spPr>
          <a:xfrm>
            <a:off x="2488589" y="1154604"/>
            <a:ext cx="1416286" cy="519536"/>
          </a:xfrm>
          <a:prstGeom prst="wedgeRoundRectCallout">
            <a:avLst>
              <a:gd name="adj1" fmla="val 69968"/>
              <a:gd name="adj2" fmla="val 213106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提升机构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圆角矩形标注 20">
            <a:extLst>
              <a:ext uri="{FF2B5EF4-FFF2-40B4-BE49-F238E27FC236}">
                <a16:creationId xmlns:a16="http://schemas.microsoft.com/office/drawing/2014/main" id="{F26DE253-D5BF-47CE-8F30-6D5128779133}"/>
              </a:ext>
            </a:extLst>
          </p:cNvPr>
          <p:cNvSpPr/>
          <p:nvPr/>
        </p:nvSpPr>
        <p:spPr>
          <a:xfrm>
            <a:off x="4478667" y="1136621"/>
            <a:ext cx="1416286" cy="519536"/>
          </a:xfrm>
          <a:prstGeom prst="wedgeRoundRectCallout">
            <a:avLst>
              <a:gd name="adj1" fmla="val 64953"/>
              <a:gd name="adj2" fmla="val 219941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自动贴标机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圆角矩形标注 20">
            <a:extLst>
              <a:ext uri="{FF2B5EF4-FFF2-40B4-BE49-F238E27FC236}">
                <a16:creationId xmlns:a16="http://schemas.microsoft.com/office/drawing/2014/main" id="{F16A1C2D-8C64-4211-B8EA-7848F66693FE}"/>
              </a:ext>
            </a:extLst>
          </p:cNvPr>
          <p:cNvSpPr/>
          <p:nvPr/>
        </p:nvSpPr>
        <p:spPr>
          <a:xfrm>
            <a:off x="10133662" y="3905549"/>
            <a:ext cx="1416286" cy="519536"/>
          </a:xfrm>
          <a:prstGeom prst="wedgeRoundRectCallout">
            <a:avLst>
              <a:gd name="adj1" fmla="val -131345"/>
              <a:gd name="adj2" fmla="val -182872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入料识别模块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976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0" y="277529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设备尺寸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9A4B53-26B1-46E7-B3B9-F5507433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1351174"/>
            <a:ext cx="9984019" cy="450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4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52" y="281120"/>
            <a:ext cx="11468101" cy="443198"/>
          </a:xfr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设备流程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22CBB9F-8E14-4C1A-AA66-AAB09B7DCEFE}"/>
              </a:ext>
            </a:extLst>
          </p:cNvPr>
          <p:cNvGrpSpPr/>
          <p:nvPr/>
        </p:nvGrpSpPr>
        <p:grpSpPr>
          <a:xfrm>
            <a:off x="952413" y="1362150"/>
            <a:ext cx="9159253" cy="5174456"/>
            <a:chOff x="810371" y="1388783"/>
            <a:chExt cx="9159253" cy="51744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B03FE7-2827-4B8E-988B-60105A4BA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4311" y="2224256"/>
              <a:ext cx="8105313" cy="4116062"/>
            </a:xfrm>
            <a:prstGeom prst="rect">
              <a:avLst/>
            </a:prstGeom>
          </p:spPr>
        </p:pic>
        <p:sp>
          <p:nvSpPr>
            <p:cNvPr id="6" name="上箭头 7">
              <a:extLst>
                <a:ext uri="{FF2B5EF4-FFF2-40B4-BE49-F238E27FC236}">
                  <a16:creationId xmlns:a16="http://schemas.microsoft.com/office/drawing/2014/main" id="{A3B4AF1B-E334-4D5E-B5BA-DF48F1EABF7C}"/>
                </a:ext>
              </a:extLst>
            </p:cNvPr>
            <p:cNvSpPr/>
            <p:nvPr/>
          </p:nvSpPr>
          <p:spPr>
            <a:xfrm>
              <a:off x="1484106" y="5319076"/>
              <a:ext cx="288290" cy="40226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圆角矩形标注 8">
              <a:extLst>
                <a:ext uri="{FF2B5EF4-FFF2-40B4-BE49-F238E27FC236}">
                  <a16:creationId xmlns:a16="http://schemas.microsoft.com/office/drawing/2014/main" id="{343B58E7-54BF-47CB-B0A7-D1AB4BD96EA3}"/>
                </a:ext>
              </a:extLst>
            </p:cNvPr>
            <p:cNvSpPr/>
            <p:nvPr/>
          </p:nvSpPr>
          <p:spPr>
            <a:xfrm>
              <a:off x="6718263" y="5560074"/>
              <a:ext cx="1378009" cy="1003165"/>
            </a:xfrm>
            <a:prstGeom prst="wedgeRoundRectCallout">
              <a:avLst>
                <a:gd name="adj1" fmla="val 63929"/>
                <a:gd name="adj2" fmla="val -123092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料盘</a:t>
              </a:r>
              <a:r>
                <a:rPr lang="zh-CN" altLang="en-US" sz="1200" dirty="0"/>
                <a:t>人工上料后通过回流线推入设备</a:t>
              </a:r>
              <a:r>
                <a:rPr lang="zh-CN" altLang="zh-CN" sz="1200" dirty="0"/>
                <a:t>，</a:t>
              </a:r>
              <a:r>
                <a:rPr lang="zh-CN" altLang="en-US" sz="1200" dirty="0"/>
                <a:t>每个托盘</a:t>
              </a:r>
              <a:r>
                <a:rPr lang="zh-CN" altLang="zh-CN" sz="1200" dirty="0"/>
                <a:t>共有</a:t>
              </a:r>
              <a:r>
                <a:rPr lang="en-US" altLang="zh-CN" sz="1200" dirty="0"/>
                <a:t>4</a:t>
              </a:r>
              <a:r>
                <a:rPr lang="zh-CN" altLang="en-US" sz="1200" dirty="0"/>
                <a:t>个上料桶</a:t>
              </a:r>
            </a:p>
          </p:txBody>
        </p:sp>
        <p:sp>
          <p:nvSpPr>
            <p:cNvPr id="8" name="上箭头 9">
              <a:extLst>
                <a:ext uri="{FF2B5EF4-FFF2-40B4-BE49-F238E27FC236}">
                  <a16:creationId xmlns:a16="http://schemas.microsoft.com/office/drawing/2014/main" id="{8CE42771-A538-4B73-B47F-8A93C7CEADA6}"/>
                </a:ext>
              </a:extLst>
            </p:cNvPr>
            <p:cNvSpPr/>
            <p:nvPr/>
          </p:nvSpPr>
          <p:spPr>
            <a:xfrm>
              <a:off x="1454089" y="3982591"/>
              <a:ext cx="288290" cy="32140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上箭头 11">
              <a:extLst>
                <a:ext uri="{FF2B5EF4-FFF2-40B4-BE49-F238E27FC236}">
                  <a16:creationId xmlns:a16="http://schemas.microsoft.com/office/drawing/2014/main" id="{57BE411B-F16F-4617-9D73-F598F02BC1FE}"/>
                </a:ext>
              </a:extLst>
            </p:cNvPr>
            <p:cNvSpPr/>
            <p:nvPr/>
          </p:nvSpPr>
          <p:spPr>
            <a:xfrm>
              <a:off x="1454089" y="2474217"/>
              <a:ext cx="288290" cy="49339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" name="圆角矩形标注 12">
              <a:extLst>
                <a:ext uri="{FF2B5EF4-FFF2-40B4-BE49-F238E27FC236}">
                  <a16:creationId xmlns:a16="http://schemas.microsoft.com/office/drawing/2014/main" id="{22DFC1A1-68B4-4A6E-A8AF-02E41CD0430E}"/>
                </a:ext>
              </a:extLst>
            </p:cNvPr>
            <p:cNvSpPr/>
            <p:nvPr/>
          </p:nvSpPr>
          <p:spPr>
            <a:xfrm>
              <a:off x="937184" y="5780080"/>
              <a:ext cx="1322100" cy="732049"/>
            </a:xfrm>
            <a:prstGeom prst="wedgeRoundRectCallout">
              <a:avLst>
                <a:gd name="adj1" fmla="val 329749"/>
                <a:gd name="adj2" fmla="val -189797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CCD</a:t>
              </a:r>
              <a:r>
                <a:rPr lang="zh-CN" altLang="zh-CN" sz="1200" dirty="0"/>
                <a:t>定位读码</a:t>
              </a:r>
              <a:r>
                <a:rPr lang="en-US" altLang="zh-CN" sz="1200" dirty="0"/>
                <a:t>/OCR</a:t>
              </a:r>
              <a:r>
                <a:rPr lang="zh-CN" altLang="zh-CN" sz="1200" dirty="0"/>
                <a:t>，确坐标信息</a:t>
              </a:r>
            </a:p>
          </p:txBody>
        </p:sp>
        <p:sp>
          <p:nvSpPr>
            <p:cNvPr id="11" name="圆角矩形标注 15">
              <a:extLst>
                <a:ext uri="{FF2B5EF4-FFF2-40B4-BE49-F238E27FC236}">
                  <a16:creationId xmlns:a16="http://schemas.microsoft.com/office/drawing/2014/main" id="{55762C2C-587E-4FE7-B617-67AD62254E57}"/>
                </a:ext>
              </a:extLst>
            </p:cNvPr>
            <p:cNvSpPr/>
            <p:nvPr/>
          </p:nvSpPr>
          <p:spPr>
            <a:xfrm>
              <a:off x="838285" y="4387964"/>
              <a:ext cx="1635760" cy="873760"/>
            </a:xfrm>
            <a:prstGeom prst="wedgeRoundRectCallout">
              <a:avLst>
                <a:gd name="adj1" fmla="val 172564"/>
                <a:gd name="adj2" fmla="val 1744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料盘到达贴标工位</a:t>
              </a:r>
            </a:p>
          </p:txBody>
        </p:sp>
        <p:sp>
          <p:nvSpPr>
            <p:cNvPr id="13" name="上箭头 17">
              <a:extLst>
                <a:ext uri="{FF2B5EF4-FFF2-40B4-BE49-F238E27FC236}">
                  <a16:creationId xmlns:a16="http://schemas.microsoft.com/office/drawing/2014/main" id="{1A1796B8-52F3-4B00-A5E0-71B0A21B28AC}"/>
                </a:ext>
              </a:extLst>
            </p:cNvPr>
            <p:cNvSpPr/>
            <p:nvPr/>
          </p:nvSpPr>
          <p:spPr>
            <a:xfrm rot="5400000">
              <a:off x="2630605" y="1662807"/>
              <a:ext cx="288290" cy="36908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圆角矩形标注 18">
              <a:extLst>
                <a:ext uri="{FF2B5EF4-FFF2-40B4-BE49-F238E27FC236}">
                  <a16:creationId xmlns:a16="http://schemas.microsoft.com/office/drawing/2014/main" id="{7C04B1E7-D48F-4EF8-A1E3-161934C5AB16}"/>
                </a:ext>
              </a:extLst>
            </p:cNvPr>
            <p:cNvSpPr/>
            <p:nvPr/>
          </p:nvSpPr>
          <p:spPr>
            <a:xfrm>
              <a:off x="838285" y="3070882"/>
              <a:ext cx="1635760" cy="873760"/>
            </a:xfrm>
            <a:prstGeom prst="wedgeRoundRectCallout">
              <a:avLst>
                <a:gd name="adj1" fmla="val 138597"/>
                <a:gd name="adj2" fmla="val 123851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条码校验工位</a:t>
              </a:r>
            </a:p>
          </p:txBody>
        </p:sp>
        <p:sp>
          <p:nvSpPr>
            <p:cNvPr id="15" name="上箭头 19">
              <a:extLst>
                <a:ext uri="{FF2B5EF4-FFF2-40B4-BE49-F238E27FC236}">
                  <a16:creationId xmlns:a16="http://schemas.microsoft.com/office/drawing/2014/main" id="{4BB42F2B-7712-4F6F-99FF-A928DC78A41E}"/>
                </a:ext>
              </a:extLst>
            </p:cNvPr>
            <p:cNvSpPr/>
            <p:nvPr/>
          </p:nvSpPr>
          <p:spPr>
            <a:xfrm rot="5400000">
              <a:off x="4628808" y="1713638"/>
              <a:ext cx="288290" cy="30249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" name="圆角矩形标注 20">
              <a:extLst>
                <a:ext uri="{FF2B5EF4-FFF2-40B4-BE49-F238E27FC236}">
                  <a16:creationId xmlns:a16="http://schemas.microsoft.com/office/drawing/2014/main" id="{6B14D152-3622-4C06-B4E1-FF986340B8A7}"/>
                </a:ext>
              </a:extLst>
            </p:cNvPr>
            <p:cNvSpPr/>
            <p:nvPr/>
          </p:nvSpPr>
          <p:spPr>
            <a:xfrm>
              <a:off x="810371" y="1497188"/>
              <a:ext cx="1635760" cy="873760"/>
            </a:xfrm>
            <a:prstGeom prst="wedgeRoundRectCallout">
              <a:avLst>
                <a:gd name="adj1" fmla="val 128838"/>
                <a:gd name="adj2" fmla="val 268428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下料机械手</a:t>
              </a:r>
              <a:r>
                <a:rPr lang="en-US" altLang="zh-CN" sz="1200" dirty="0"/>
                <a:t>X,Z</a:t>
              </a:r>
            </a:p>
          </p:txBody>
        </p:sp>
        <p:sp>
          <p:nvSpPr>
            <p:cNvPr id="17" name="圆角矩形标注 22">
              <a:extLst>
                <a:ext uri="{FF2B5EF4-FFF2-40B4-BE49-F238E27FC236}">
                  <a16:creationId xmlns:a16="http://schemas.microsoft.com/office/drawing/2014/main" id="{3B566A54-1C63-463D-ADE9-EF4074908CE1}"/>
                </a:ext>
              </a:extLst>
            </p:cNvPr>
            <p:cNvSpPr/>
            <p:nvPr/>
          </p:nvSpPr>
          <p:spPr>
            <a:xfrm>
              <a:off x="5019142" y="1388783"/>
              <a:ext cx="1212982" cy="887730"/>
            </a:xfrm>
            <a:prstGeom prst="wedgeRoundRectCallout">
              <a:avLst>
                <a:gd name="adj1" fmla="val -198110"/>
                <a:gd name="adj2" fmla="val 325257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料盘放入周转箱下料工位</a:t>
              </a:r>
            </a:p>
          </p:txBody>
        </p:sp>
        <p:sp>
          <p:nvSpPr>
            <p:cNvPr id="18" name="圆角矩形标注 25">
              <a:extLst>
                <a:ext uri="{FF2B5EF4-FFF2-40B4-BE49-F238E27FC236}">
                  <a16:creationId xmlns:a16="http://schemas.microsoft.com/office/drawing/2014/main" id="{FEE7CA39-0B0C-463C-AF80-46B406C7220E}"/>
                </a:ext>
              </a:extLst>
            </p:cNvPr>
            <p:cNvSpPr/>
            <p:nvPr/>
          </p:nvSpPr>
          <p:spPr>
            <a:xfrm>
              <a:off x="3115656" y="1502145"/>
              <a:ext cx="1378036" cy="687070"/>
            </a:xfrm>
            <a:prstGeom prst="wedgeRoundRectCallout">
              <a:avLst>
                <a:gd name="adj1" fmla="val -60163"/>
                <a:gd name="adj2" fmla="val 610736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/>
                <a:t>空周转箱缓存区</a:t>
              </a:r>
            </a:p>
          </p:txBody>
        </p:sp>
        <p:sp>
          <p:nvSpPr>
            <p:cNvPr id="19" name="上箭头 26">
              <a:extLst>
                <a:ext uri="{FF2B5EF4-FFF2-40B4-BE49-F238E27FC236}">
                  <a16:creationId xmlns:a16="http://schemas.microsoft.com/office/drawing/2014/main" id="{61A9FFF7-3B8A-4391-A113-77487E9AE1D1}"/>
                </a:ext>
              </a:extLst>
            </p:cNvPr>
            <p:cNvSpPr/>
            <p:nvPr/>
          </p:nvSpPr>
          <p:spPr>
            <a:xfrm>
              <a:off x="2997020" y="5317351"/>
              <a:ext cx="288290" cy="756285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0" name="环形箭头 27">
              <a:extLst>
                <a:ext uri="{FF2B5EF4-FFF2-40B4-BE49-F238E27FC236}">
                  <a16:creationId xmlns:a16="http://schemas.microsoft.com/office/drawing/2014/main" id="{5501DD87-43B8-43B6-95AC-0045D77B790B}"/>
                </a:ext>
              </a:extLst>
            </p:cNvPr>
            <p:cNvSpPr/>
            <p:nvPr/>
          </p:nvSpPr>
          <p:spPr>
            <a:xfrm rot="221534">
              <a:off x="7190274" y="4164467"/>
              <a:ext cx="681355" cy="736600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1" name="上箭头 28">
              <a:extLst>
                <a:ext uri="{FF2B5EF4-FFF2-40B4-BE49-F238E27FC236}">
                  <a16:creationId xmlns:a16="http://schemas.microsoft.com/office/drawing/2014/main" id="{10652C6C-C611-49A1-A486-7521E98B64BA}"/>
                </a:ext>
              </a:extLst>
            </p:cNvPr>
            <p:cNvSpPr/>
            <p:nvPr/>
          </p:nvSpPr>
          <p:spPr>
            <a:xfrm rot="5400000">
              <a:off x="9045859" y="2635391"/>
              <a:ext cx="288290" cy="58269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2" name="上下箭头 34">
              <a:extLst>
                <a:ext uri="{FF2B5EF4-FFF2-40B4-BE49-F238E27FC236}">
                  <a16:creationId xmlns:a16="http://schemas.microsoft.com/office/drawing/2014/main" id="{A4612EE4-1B35-4527-9304-3BB1A7680453}"/>
                </a:ext>
              </a:extLst>
            </p:cNvPr>
            <p:cNvSpPr/>
            <p:nvPr/>
          </p:nvSpPr>
          <p:spPr>
            <a:xfrm rot="5400000">
              <a:off x="6631809" y="4345660"/>
              <a:ext cx="260985" cy="576580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3" name="圆角矩形标注 3">
              <a:extLst>
                <a:ext uri="{FF2B5EF4-FFF2-40B4-BE49-F238E27FC236}">
                  <a16:creationId xmlns:a16="http://schemas.microsoft.com/office/drawing/2014/main" id="{A630BECC-5886-4269-A595-538F6C4CD716}"/>
                </a:ext>
              </a:extLst>
            </p:cNvPr>
            <p:cNvSpPr/>
            <p:nvPr/>
          </p:nvSpPr>
          <p:spPr>
            <a:xfrm>
              <a:off x="6962493" y="1471212"/>
              <a:ext cx="1128516" cy="687070"/>
            </a:xfrm>
            <a:prstGeom prst="wedgeRoundRectCallout">
              <a:avLst>
                <a:gd name="adj1" fmla="val -42920"/>
                <a:gd name="adj2" fmla="val 127594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空托盘推入回流线回收</a:t>
              </a:r>
              <a:endParaRPr lang="zh-CN" altLang="zh-CN" sz="1200" dirty="0"/>
            </a:p>
          </p:txBody>
        </p:sp>
        <p:sp>
          <p:nvSpPr>
            <p:cNvPr id="24" name="上箭头 28">
              <a:extLst>
                <a:ext uri="{FF2B5EF4-FFF2-40B4-BE49-F238E27FC236}">
                  <a16:creationId xmlns:a16="http://schemas.microsoft.com/office/drawing/2014/main" id="{3BCE6EBF-ED71-4F6A-9168-385977CF44E1}"/>
                </a:ext>
              </a:extLst>
            </p:cNvPr>
            <p:cNvSpPr/>
            <p:nvPr/>
          </p:nvSpPr>
          <p:spPr>
            <a:xfrm rot="16200000">
              <a:off x="9045861" y="4486748"/>
              <a:ext cx="288290" cy="582695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圆角矩形标注 32">
              <a:extLst>
                <a:ext uri="{FF2B5EF4-FFF2-40B4-BE49-F238E27FC236}">
                  <a16:creationId xmlns:a16="http://schemas.microsoft.com/office/drawing/2014/main" id="{C5B16514-3DC1-456A-84E9-ACFFF19806DF}"/>
                </a:ext>
              </a:extLst>
            </p:cNvPr>
            <p:cNvSpPr/>
            <p:nvPr/>
          </p:nvSpPr>
          <p:spPr>
            <a:xfrm>
              <a:off x="3865420" y="2404442"/>
              <a:ext cx="756287" cy="493395"/>
            </a:xfrm>
            <a:prstGeom prst="wedgeRoundRectCallout">
              <a:avLst>
                <a:gd name="adj1" fmla="val -52957"/>
                <a:gd name="adj2" fmla="val 229166"/>
                <a:gd name="adj3" fmla="val 16667"/>
              </a:avLst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NG</a:t>
              </a:r>
              <a:r>
                <a:rPr lang="zh-CN" altLang="zh-CN" sz="1200" dirty="0"/>
                <a:t>料斗</a:t>
              </a:r>
            </a:p>
          </p:txBody>
        </p:sp>
        <p:sp>
          <p:nvSpPr>
            <p:cNvPr id="26" name="上箭头 19">
              <a:extLst>
                <a:ext uri="{FF2B5EF4-FFF2-40B4-BE49-F238E27FC236}">
                  <a16:creationId xmlns:a16="http://schemas.microsoft.com/office/drawing/2014/main" id="{A962ADBF-DF93-4C94-AB3B-CF0F69E5AE63}"/>
                </a:ext>
              </a:extLst>
            </p:cNvPr>
            <p:cNvSpPr/>
            <p:nvPr/>
          </p:nvSpPr>
          <p:spPr>
            <a:xfrm rot="5400000">
              <a:off x="6420913" y="1677024"/>
              <a:ext cx="288290" cy="30249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1845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49" y="271907"/>
            <a:ext cx="11468101" cy="443198"/>
          </a:xfr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自动上料（对接回流线）</a:t>
            </a:r>
          </a:p>
        </p:txBody>
      </p:sp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5F69581E-1460-4F30-8BEC-5CD3CC95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3794" y="1436944"/>
            <a:ext cx="4128763" cy="5100961"/>
          </a:xfrm>
          <a:prstGeom prst="rect">
            <a:avLst/>
          </a:prstGeom>
        </p:spPr>
      </p:pic>
      <p:sp>
        <p:nvSpPr>
          <p:cNvPr id="6" name="圆角矩形标注 20">
            <a:extLst>
              <a:ext uri="{FF2B5EF4-FFF2-40B4-BE49-F238E27FC236}">
                <a16:creationId xmlns:a16="http://schemas.microsoft.com/office/drawing/2014/main" id="{DCB6F02E-E25C-4EB8-A463-E0FB53761CCF}"/>
              </a:ext>
            </a:extLst>
          </p:cNvPr>
          <p:cNvSpPr/>
          <p:nvPr/>
        </p:nvSpPr>
        <p:spPr>
          <a:xfrm>
            <a:off x="6433078" y="2154288"/>
            <a:ext cx="1576966" cy="519536"/>
          </a:xfrm>
          <a:prstGeom prst="wedgeRoundRectCallout">
            <a:avLst>
              <a:gd name="adj1" fmla="val -121307"/>
              <a:gd name="adj2" fmla="val 284218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物料回流线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上箭头 28">
            <a:extLst>
              <a:ext uri="{FF2B5EF4-FFF2-40B4-BE49-F238E27FC236}">
                <a16:creationId xmlns:a16="http://schemas.microsoft.com/office/drawing/2014/main" id="{4E309E04-2F6B-41E7-83B0-725B2F334608}"/>
              </a:ext>
            </a:extLst>
          </p:cNvPr>
          <p:cNvSpPr/>
          <p:nvPr/>
        </p:nvSpPr>
        <p:spPr>
          <a:xfrm rot="16200000">
            <a:off x="3864348" y="4191757"/>
            <a:ext cx="288290" cy="254666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上箭头 28">
            <a:extLst>
              <a:ext uri="{FF2B5EF4-FFF2-40B4-BE49-F238E27FC236}">
                <a16:creationId xmlns:a16="http://schemas.microsoft.com/office/drawing/2014/main" id="{FEFAE4F3-C532-4B3D-BA61-F7DA1BD227D7}"/>
              </a:ext>
            </a:extLst>
          </p:cNvPr>
          <p:cNvSpPr/>
          <p:nvPr/>
        </p:nvSpPr>
        <p:spPr>
          <a:xfrm rot="5400000">
            <a:off x="3864347" y="1025100"/>
            <a:ext cx="288290" cy="254666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D65B48-5ED2-44C5-B345-C0DB851A4E90}"/>
              </a:ext>
            </a:extLst>
          </p:cNvPr>
          <p:cNvSpPr txBox="1"/>
          <p:nvPr/>
        </p:nvSpPr>
        <p:spPr>
          <a:xfrm>
            <a:off x="3441189" y="5586782"/>
            <a:ext cx="872034" cy="3334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5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Helvetica Neue Medium"/>
                <a:sym typeface="Helvetica Neue Medium"/>
              </a:rPr>
              <a:t>空盘回收</a:t>
            </a:r>
            <a:endParaRPr kumimoji="0" lang="zh-CN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/>
              <a:sym typeface="Helvetica Neue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6FF194-BE51-46D8-B801-D5605C725E75}"/>
              </a:ext>
            </a:extLst>
          </p:cNvPr>
          <p:cNvSpPr txBox="1"/>
          <p:nvPr/>
        </p:nvSpPr>
        <p:spPr>
          <a:xfrm>
            <a:off x="3152648" y="1923042"/>
            <a:ext cx="1449116" cy="3334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5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Helvetica Neue Medium"/>
                <a:sym typeface="Helvetica Neue Medium"/>
              </a:rPr>
              <a:t>物料进入回流线</a:t>
            </a:r>
            <a:endParaRPr kumimoji="0" lang="zh-CN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/>
              <a:sym typeface="Helvetica Neue Medium"/>
            </a:endParaRPr>
          </a:p>
        </p:txBody>
      </p:sp>
      <p:sp>
        <p:nvSpPr>
          <p:cNvPr id="11" name="圆角矩形标注 20">
            <a:extLst>
              <a:ext uri="{FF2B5EF4-FFF2-40B4-BE49-F238E27FC236}">
                <a16:creationId xmlns:a16="http://schemas.microsoft.com/office/drawing/2014/main" id="{9E5A9762-92B8-40BB-B774-868FB143B010}"/>
              </a:ext>
            </a:extLst>
          </p:cNvPr>
          <p:cNvSpPr/>
          <p:nvPr/>
        </p:nvSpPr>
        <p:spPr>
          <a:xfrm>
            <a:off x="408910" y="3320153"/>
            <a:ext cx="734362" cy="519536"/>
          </a:xfrm>
          <a:prstGeom prst="wedgeRoundRectCallout">
            <a:avLst>
              <a:gd name="adj1" fmla="val 314376"/>
              <a:gd name="adj2" fmla="val 202198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人工上料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E2E14F-358D-4CF4-9C41-7BFED609A63C}"/>
              </a:ext>
            </a:extLst>
          </p:cNvPr>
          <p:cNvSpPr txBox="1"/>
          <p:nvPr/>
        </p:nvSpPr>
        <p:spPr>
          <a:xfrm>
            <a:off x="427295" y="1254229"/>
            <a:ext cx="11332671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自动上料功能为利用现有回旋滚筒线，通过气缸推料到设备的上料口，实现自动上料，下料后的空料盘通过回流线回收。</a:t>
            </a:r>
            <a:endParaRPr lang="en-US" altLang="zh-CN" sz="1600" dirty="0">
              <a:solidFill>
                <a:srgbClr val="002B41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  <p:sp>
        <p:nvSpPr>
          <p:cNvPr id="15" name="圆角矩形标注 20">
            <a:extLst>
              <a:ext uri="{FF2B5EF4-FFF2-40B4-BE49-F238E27FC236}">
                <a16:creationId xmlns:a16="http://schemas.microsoft.com/office/drawing/2014/main" id="{1903806A-C34A-4DFD-B12B-95F8A89CE04D}"/>
              </a:ext>
            </a:extLst>
          </p:cNvPr>
          <p:cNvSpPr/>
          <p:nvPr/>
        </p:nvSpPr>
        <p:spPr>
          <a:xfrm>
            <a:off x="6498418" y="4877063"/>
            <a:ext cx="1446285" cy="519536"/>
          </a:xfrm>
          <a:prstGeom prst="wedgeRoundRectCallout">
            <a:avLst>
              <a:gd name="adj1" fmla="val -142449"/>
              <a:gd name="adj2" fmla="val -98547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等线" panose="02010600030101010101" pitchFamily="2" charset="-122"/>
                <a:ea typeface="等线" panose="02010600030101010101" pitchFamily="2" charset="-122"/>
              </a:rPr>
              <a:t>入料识别模块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D9F48AF-E144-4281-B4C1-6EEE5F670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23" y="2589081"/>
            <a:ext cx="3134742" cy="281708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3A01A81-CB5A-44D7-A3CF-61E10F005B9D}"/>
              </a:ext>
            </a:extLst>
          </p:cNvPr>
          <p:cNvSpPr txBox="1"/>
          <p:nvPr/>
        </p:nvSpPr>
        <p:spPr>
          <a:xfrm>
            <a:off x="9219166" y="5465854"/>
            <a:ext cx="1641476" cy="3334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cs typeface="Helvetica Neue Medium"/>
                <a:sym typeface="Helvetica Neue Medium"/>
              </a:rPr>
              <a:t>人工上料侧斜视图</a:t>
            </a:r>
          </a:p>
        </p:txBody>
      </p:sp>
    </p:spTree>
    <p:extLst>
      <p:ext uri="{BB962C8B-B14F-4D97-AF65-F5344CB8AC3E}">
        <p14:creationId xmlns:p14="http://schemas.microsoft.com/office/powerpoint/2010/main" val="424059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18A6A-C89E-4D95-A45E-E392EB69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63" y="270746"/>
            <a:ext cx="11468101" cy="443198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自动下料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AFB016-2021-41C8-B467-5B1FB8ABA8A6}"/>
              </a:ext>
            </a:extLst>
          </p:cNvPr>
          <p:cNvSpPr txBox="1"/>
          <p:nvPr/>
        </p:nvSpPr>
        <p:spPr>
          <a:xfrm>
            <a:off x="317791" y="1361216"/>
            <a:ext cx="11874209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设备贴标完成每个产品后将产品放入料箱暂存，存满一箱后通过提升机升至现有滚筒线上二楼，空料箱的缓存有</a:t>
            </a: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1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个，长度</a:t>
            </a:r>
            <a:r>
              <a:rPr lang="en-US" altLang="zh-CN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1.5</a:t>
            </a: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米。</a:t>
            </a:r>
            <a:endParaRPr lang="en-US" altLang="zh-CN" sz="1600" dirty="0">
              <a:solidFill>
                <a:srgbClr val="002B41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可对接双层滚筒线，一层不提升可直接流走，二层通过提升后流入二层滚筒线。</a:t>
            </a:r>
            <a:endParaRPr lang="en-US" altLang="zh-CN" sz="1600" dirty="0">
              <a:solidFill>
                <a:srgbClr val="002B41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solidFill>
                <a:srgbClr val="002B41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  <p:pic>
        <p:nvPicPr>
          <p:cNvPr id="6" name="图片 5" descr="图示, 工程绘图&#10;&#10;描述已自动生成">
            <a:extLst>
              <a:ext uri="{FF2B5EF4-FFF2-40B4-BE49-F238E27FC236}">
                <a16:creationId xmlns:a16="http://schemas.microsoft.com/office/drawing/2014/main" id="{9F287FF2-2A13-4CB2-B2F3-D184F5668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3" y="2163558"/>
            <a:ext cx="9706573" cy="43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937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459</Words>
  <Application>Microsoft Office PowerPoint</Application>
  <PresentationFormat>宽屏</PresentationFormat>
  <Paragraphs>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Helvetica Neue Medium</vt:lpstr>
      <vt:lpstr>等线</vt:lpstr>
      <vt:lpstr>楷体</vt:lpstr>
      <vt:lpstr>苹方 常规</vt:lpstr>
      <vt:lpstr>思源黑体 CN Bold</vt:lpstr>
      <vt:lpstr>思源黑体 CN ExtraLight</vt:lpstr>
      <vt:lpstr>微软雅黑</vt:lpstr>
      <vt:lpstr>Arial</vt:lpstr>
      <vt:lpstr>Calibri</vt:lpstr>
      <vt:lpstr>Calibri Light</vt:lpstr>
      <vt:lpstr>自定义设计方案</vt:lpstr>
      <vt:lpstr>思谋科技</vt:lpstr>
      <vt:lpstr>PowerPoint 演示文稿</vt:lpstr>
      <vt:lpstr>工位布局</vt:lpstr>
      <vt:lpstr>设备外观</vt:lpstr>
      <vt:lpstr>设备总览</vt:lpstr>
      <vt:lpstr>设备尺寸</vt:lpstr>
      <vt:lpstr>设备流程</vt:lpstr>
      <vt:lpstr>自动上料（对接回流线）</vt:lpstr>
      <vt:lpstr>自动下料</vt:lpstr>
      <vt:lpstr>技术优势</vt:lpstr>
      <vt:lpstr>读码效果</vt:lpstr>
      <vt:lpstr>OCR识别效果</vt:lpstr>
      <vt:lpstr>CT分析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287</cp:revision>
  <dcterms:created xsi:type="dcterms:W3CDTF">2020-12-08T05:45:16Z</dcterms:created>
  <dcterms:modified xsi:type="dcterms:W3CDTF">2021-11-16T03:43:41Z</dcterms:modified>
  <cp:contentStatus/>
</cp:coreProperties>
</file>